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ls" ContentType="application/vnd.ms-exce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0" r:id="rId2"/>
    <p:sldId id="323" r:id="rId3"/>
    <p:sldId id="300" r:id="rId4"/>
    <p:sldId id="301" r:id="rId5"/>
    <p:sldId id="302" r:id="rId6"/>
    <p:sldId id="325" r:id="rId7"/>
    <p:sldId id="256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337" r:id="rId17"/>
    <p:sldId id="338" r:id="rId18"/>
    <p:sldId id="339" r:id="rId19"/>
    <p:sldId id="272" r:id="rId20"/>
    <p:sldId id="326" r:id="rId21"/>
    <p:sldId id="310" r:id="rId22"/>
    <p:sldId id="287" r:id="rId23"/>
    <p:sldId id="313" r:id="rId24"/>
    <p:sldId id="314" r:id="rId25"/>
    <p:sldId id="315" r:id="rId26"/>
    <p:sldId id="316" r:id="rId27"/>
    <p:sldId id="317" r:id="rId28"/>
    <p:sldId id="312" r:id="rId29"/>
    <p:sldId id="318" r:id="rId30"/>
    <p:sldId id="319" r:id="rId3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176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A3712-7B90-4008-B00C-135E6A63F2AC}" type="datetimeFigureOut">
              <a:rPr lang="pt-BR" smtClean="0"/>
              <a:t>07/11/2023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33FD8-C2E4-4436-95AD-A40A34F78D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78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A3712-7B90-4008-B00C-135E6A63F2AC}" type="datetimeFigureOut">
              <a:rPr lang="pt-BR" smtClean="0"/>
              <a:t>07/11/2023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33FD8-C2E4-4436-95AD-A40A34F78D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1447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A3712-7B90-4008-B00C-135E6A63F2AC}" type="datetimeFigureOut">
              <a:rPr lang="pt-BR" smtClean="0"/>
              <a:t>07/11/2023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33FD8-C2E4-4436-95AD-A40A34F78D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26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A3712-7B90-4008-B00C-135E6A63F2AC}" type="datetimeFigureOut">
              <a:rPr lang="pt-BR" smtClean="0"/>
              <a:t>07/11/2023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33FD8-C2E4-4436-95AD-A40A34F78D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329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A3712-7B90-4008-B00C-135E6A63F2AC}" type="datetimeFigureOut">
              <a:rPr lang="pt-BR" smtClean="0"/>
              <a:t>07/11/2023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33FD8-C2E4-4436-95AD-A40A34F78D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185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A3712-7B90-4008-B00C-135E6A63F2AC}" type="datetimeFigureOut">
              <a:rPr lang="pt-BR" smtClean="0"/>
              <a:t>07/11/2023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33FD8-C2E4-4436-95AD-A40A34F78D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1220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A3712-7B90-4008-B00C-135E6A63F2AC}" type="datetimeFigureOut">
              <a:rPr lang="pt-BR" smtClean="0"/>
              <a:t>07/11/2023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33FD8-C2E4-4436-95AD-A40A34F78D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3936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A3712-7B90-4008-B00C-135E6A63F2AC}" type="datetimeFigureOut">
              <a:rPr lang="pt-BR" smtClean="0"/>
              <a:t>07/11/2023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33FD8-C2E4-4436-95AD-A40A34F78D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4904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A3712-7B90-4008-B00C-135E6A63F2AC}" type="datetimeFigureOut">
              <a:rPr lang="pt-BR" smtClean="0"/>
              <a:t>07/11/2023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33FD8-C2E4-4436-95AD-A40A34F78D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5020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A3712-7B90-4008-B00C-135E6A63F2AC}" type="datetimeFigureOut">
              <a:rPr lang="pt-BR" smtClean="0"/>
              <a:t>07/11/2023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33FD8-C2E4-4436-95AD-A40A34F78D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2380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A3712-7B90-4008-B00C-135E6A63F2AC}" type="datetimeFigureOut">
              <a:rPr lang="pt-BR" smtClean="0"/>
              <a:t>07/11/2023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33FD8-C2E4-4436-95AD-A40A34F78D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9930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2A3712-7B90-4008-B00C-135E6A63F2AC}" type="datetimeFigureOut">
              <a:rPr lang="pt-BR" smtClean="0"/>
              <a:t>07/11/2023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33FD8-C2E4-4436-95AD-A40A34F78D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5385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microsoft.com/office/2007/relationships/hdphoto" Target="../media/hdphoto4.wdp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wmf"/><Relationship Id="rId5" Type="http://schemas.microsoft.com/office/2007/relationships/hdphoto" Target="../media/hdphoto5.wdp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wmf"/><Relationship Id="rId4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13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image" Target="../media/image32.wmf"/><Relationship Id="rId7" Type="http://schemas.openxmlformats.org/officeDocument/2006/relationships/oleObject" Target="../embeddings/oleObject16.bin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33.wmf"/><Relationship Id="rId4" Type="http://schemas.openxmlformats.org/officeDocument/2006/relationships/oleObject" Target="../embeddings/oleObject15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wmf"/><Relationship Id="rId4" Type="http://schemas.openxmlformats.org/officeDocument/2006/relationships/oleObject" Target="../embeddings/oleObject18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emf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oleObject" Target="../embeddings/Microsoft_Excel_97-2003_Worksheet.xls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7.xml"/><Relationship Id="rId6" Type="http://schemas.openxmlformats.org/officeDocument/2006/relationships/slide" Target="slide29.xml"/><Relationship Id="rId5" Type="http://schemas.microsoft.com/office/2007/relationships/hdphoto" Target="../media/hdphoto11.wdp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7" Type="http://schemas.openxmlformats.org/officeDocument/2006/relationships/image" Target="../media/image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3.wmf"/><Relationship Id="rId4" Type="http://schemas.openxmlformats.org/officeDocument/2006/relationships/oleObject" Target="../embeddings/oleObject2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7" Type="http://schemas.openxmlformats.org/officeDocument/2006/relationships/image" Target="../media/image8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7.wmf"/><Relationship Id="rId4" Type="http://schemas.openxmlformats.org/officeDocument/2006/relationships/oleObject" Target="../embeddings/oleObject6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microsoft.com/office/2007/relationships/hdphoto" Target="../media/hdphoto2.wdp"/><Relationship Id="rId7" Type="http://schemas.openxmlformats.org/officeDocument/2006/relationships/image" Target="../media/image14.wm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wmf"/><Relationship Id="rId5" Type="http://schemas.openxmlformats.org/officeDocument/2006/relationships/image" Target="../media/image12.w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15.wmf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Falar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a </a:t>
            </a:r>
            <a:r>
              <a:rPr lang="en-US" dirty="0" err="1"/>
              <a:t>normalidade</a:t>
            </a:r>
            <a:r>
              <a:rPr lang="en-US" dirty="0"/>
              <a:t> dos dados e do </a:t>
            </a:r>
            <a:r>
              <a:rPr lang="en-US" dirty="0" err="1"/>
              <a:t>resíduo</a:t>
            </a:r>
            <a:endParaRPr lang="en-US" dirty="0"/>
          </a:p>
          <a:p>
            <a:r>
              <a:rPr lang="en-US" dirty="0" err="1"/>
              <a:t>Falar</a:t>
            </a:r>
            <a:r>
              <a:rPr lang="en-US" dirty="0"/>
              <a:t>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graus</a:t>
            </a:r>
            <a:r>
              <a:rPr lang="en-US" dirty="0"/>
              <a:t> de </a:t>
            </a:r>
            <a:r>
              <a:rPr lang="en-US" dirty="0" err="1"/>
              <a:t>liberdade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3827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827584" y="373306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</a:rPr>
              <a:t>Obtenção da Análise de Variância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971600" y="980728"/>
            <a:ext cx="7536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Então, para determinação dos  parâmetros de um modelo de efeitos fixos de um único fator, vamos recorrer a soma de quadrados dos erros: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98" t="28108" r="40279" b="59614"/>
          <a:stretch/>
        </p:blipFill>
        <p:spPr bwMode="auto">
          <a:xfrm rot="21427734">
            <a:off x="2048276" y="1921442"/>
            <a:ext cx="3082231" cy="915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417" t="44395" r="5746" b="20353"/>
          <a:stretch/>
        </p:blipFill>
        <p:spPr bwMode="auto">
          <a:xfrm rot="21427734">
            <a:off x="1648011" y="2798872"/>
            <a:ext cx="4352427" cy="2628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 descr="C:\Users\Panosso\AppData\Local\Microsoft\Windows\Temporary Internet Files\Content.IE5\PLCQL6F1\MC900432618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531" y="4620228"/>
            <a:ext cx="914286" cy="91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/>
          <p:cNvSpPr txBox="1"/>
          <p:nvPr/>
        </p:nvSpPr>
        <p:spPr>
          <a:xfrm>
            <a:off x="7120311" y="4611583"/>
            <a:ext cx="1830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Temos </a:t>
            </a:r>
            <a:r>
              <a:rPr lang="pt-BR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pt-BR" dirty="0"/>
              <a:t> equações, uma para cada tratamento </a:t>
            </a:r>
            <a:r>
              <a:rPr lang="pt-BR" i="1" dirty="0"/>
              <a:t>t</a:t>
            </a:r>
            <a:r>
              <a:rPr lang="pt-BR" i="1" baseline="-25000" dirty="0"/>
              <a:t>i</a:t>
            </a:r>
            <a:endParaRPr lang="pt-BR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49" t="83797" r="27713" b="3219"/>
          <a:stretch/>
        </p:blipFill>
        <p:spPr bwMode="auto">
          <a:xfrm rot="21427734">
            <a:off x="1721961" y="5481613"/>
            <a:ext cx="4352427" cy="968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118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827584" y="373306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</a:rPr>
              <a:t>Obtenção da Análise de Variância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971600" y="980728"/>
            <a:ext cx="7536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Então, para determinação dos  parâmetros de um modelo de efeitos fixos de um único fator, vamos recorrer a soma de quadrados dos erros: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71554"/>
          <a:stretch/>
        </p:blipFill>
        <p:spPr bwMode="auto">
          <a:xfrm rot="21424134">
            <a:off x="954987" y="2627487"/>
            <a:ext cx="4152815" cy="1839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aixaDeTexto 10"/>
          <p:cNvSpPr txBox="1"/>
          <p:nvPr/>
        </p:nvSpPr>
        <p:spPr>
          <a:xfrm>
            <a:off x="4682396" y="3085607"/>
            <a:ext cx="41491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As </a:t>
            </a:r>
            <a:r>
              <a:rPr lang="pt-BR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pt-BR" dirty="0"/>
              <a:t> + 1 equações em </a:t>
            </a:r>
            <a:r>
              <a:rPr lang="pt-BR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pt-BR" dirty="0"/>
              <a:t> + 1 parâmetros desconhecidos são as </a:t>
            </a:r>
          </a:p>
          <a:p>
            <a:pPr algn="ctr"/>
            <a:r>
              <a:rPr lang="pt-BR" b="1" dirty="0">
                <a:solidFill>
                  <a:srgbClr val="FF0000"/>
                </a:solidFill>
              </a:rPr>
              <a:t>equações normais de mínimos quadrados 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49" t="83797" r="27713" b="6140"/>
          <a:stretch/>
        </p:blipFill>
        <p:spPr bwMode="auto">
          <a:xfrm rot="21427734">
            <a:off x="1862834" y="2126991"/>
            <a:ext cx="4352427" cy="750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CaixaDeTexto 12"/>
          <p:cNvSpPr txBox="1"/>
          <p:nvPr/>
        </p:nvSpPr>
        <p:spPr>
          <a:xfrm>
            <a:off x="1301092" y="4941168"/>
            <a:ext cx="7115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Notem que se somarmos as </a:t>
            </a:r>
            <a:r>
              <a:rPr lang="pt-BR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pt-BR" dirty="0"/>
              <a:t> equações temos a primeira equação normal. Portanto, tais equações não são linearmente independentes, e não existe solução única para </a:t>
            </a:r>
            <a:r>
              <a:rPr lang="pt-BR" i="1" dirty="0">
                <a:latin typeface="Times New Roman" pitchFamily="18" charset="0"/>
                <a:cs typeface="Times New Roman" pitchFamily="18" charset="0"/>
              </a:rPr>
              <a:t>m, t</a:t>
            </a:r>
            <a:r>
              <a:rPr lang="pt-BR" i="1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pt-BR" i="1" dirty="0">
                <a:latin typeface="Times New Roman" pitchFamily="18" charset="0"/>
                <a:cs typeface="Times New Roman" pitchFamily="18" charset="0"/>
              </a:rPr>
              <a:t>,...</a:t>
            </a:r>
            <a:r>
              <a:rPr lang="pt-BR" i="1" dirty="0" err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pt-BR" i="1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900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827584" y="373306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</a:rPr>
              <a:t>Obtenção da Análise de Variância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971600" y="980728"/>
            <a:ext cx="7536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Lembrando que definimos os efeitos dos tratamentos como desvios da média geral, parece razoável aplicarmos a restrição: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921" t="28904" r="32986" b="56733"/>
          <a:stretch/>
        </p:blipFill>
        <p:spPr bwMode="auto">
          <a:xfrm rot="21424134">
            <a:off x="3802710" y="1761225"/>
            <a:ext cx="1322935" cy="1223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1028750" y="2648313"/>
            <a:ext cx="7536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temos: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030" t="42720" r="15464" b="32075"/>
          <a:stretch/>
        </p:blipFill>
        <p:spPr bwMode="auto">
          <a:xfrm rot="21424134">
            <a:off x="1128296" y="2939811"/>
            <a:ext cx="2093690" cy="1346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CaixaDeTexto 13"/>
          <p:cNvSpPr txBox="1"/>
          <p:nvPr/>
        </p:nvSpPr>
        <p:spPr>
          <a:xfrm>
            <a:off x="1095228" y="4655088"/>
            <a:ext cx="7536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Então: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628" t="76534" r="22605" b="1770"/>
          <a:stretch/>
        </p:blipFill>
        <p:spPr bwMode="auto">
          <a:xfrm rot="21424134">
            <a:off x="1081394" y="5165360"/>
            <a:ext cx="2111578" cy="1159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023" t="8307" b="43804"/>
          <a:stretch/>
        </p:blipFill>
        <p:spPr bwMode="auto">
          <a:xfrm rot="21388677">
            <a:off x="6296262" y="2325233"/>
            <a:ext cx="1882161" cy="2274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 descr="C:\Users\Panosso\AppData\Local\Microsoft\Windows\Temporary Internet Files\Content.IE5\TMP64QOX\MC900441908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759" y="3462328"/>
            <a:ext cx="2232025" cy="122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40" t="56446" r="26252" b="31606"/>
          <a:stretch/>
        </p:blipFill>
        <p:spPr bwMode="auto">
          <a:xfrm rot="21388677">
            <a:off x="5723901" y="4828418"/>
            <a:ext cx="2509798" cy="567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510" t="70801" r="14277" b="16351"/>
          <a:stretch/>
        </p:blipFill>
        <p:spPr bwMode="auto">
          <a:xfrm rot="21388677">
            <a:off x="6748364" y="5506077"/>
            <a:ext cx="977957" cy="610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514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7" b="50000"/>
          <a:stretch/>
        </p:blipFill>
        <p:spPr bwMode="auto">
          <a:xfrm>
            <a:off x="3496701" y="2816939"/>
            <a:ext cx="1927209" cy="621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146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827584" y="373306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</a:rPr>
              <a:t>Obtenção da Análise de Variância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971600" y="980728"/>
            <a:ext cx="7536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Podemos obter agora as somas de quadrados 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952550" y="1714153"/>
            <a:ext cx="7536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14700" indent="-3314700"/>
            <a:r>
              <a:rPr lang="pt-BR" b="1" dirty="0">
                <a:solidFill>
                  <a:srgbClr val="0000FF"/>
                </a:solidFill>
              </a:rPr>
              <a:t>Soma de Quadrados Total:  </a:t>
            </a:r>
            <a:r>
              <a:rPr lang="pt-BR" b="1" dirty="0" err="1">
                <a:solidFill>
                  <a:srgbClr val="0000FF"/>
                </a:solidFill>
              </a:rPr>
              <a:t>SQ</a:t>
            </a:r>
            <a:r>
              <a:rPr lang="pt-BR" b="1" baseline="-25000" dirty="0" err="1">
                <a:solidFill>
                  <a:srgbClr val="0000FF"/>
                </a:solidFill>
              </a:rPr>
              <a:t>Total</a:t>
            </a:r>
            <a:r>
              <a:rPr lang="pt-BR" b="1" dirty="0">
                <a:solidFill>
                  <a:srgbClr val="0000FF"/>
                </a:solidFill>
              </a:rPr>
              <a:t> </a:t>
            </a:r>
            <a:r>
              <a:rPr lang="pt-BR" dirty="0"/>
              <a:t>– Definida como a soma dos desvios em relação à média aritmética.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1" b="9563"/>
          <a:stretch/>
        </p:blipFill>
        <p:spPr bwMode="auto">
          <a:xfrm rot="21422555">
            <a:off x="575838" y="2120353"/>
            <a:ext cx="3329413" cy="4283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235" t="8445" b="18396"/>
          <a:stretch/>
        </p:blipFill>
        <p:spPr bwMode="auto">
          <a:xfrm rot="21430494">
            <a:off x="6439066" y="2305376"/>
            <a:ext cx="2494818" cy="2792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4" name="Picture 6" descr="C:\Users\Panosso\AppData\Local\Microsoft\Windows\Temporary Internet Files\Content.IE5\PLCQL6F1\MC900412578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546" y="3288990"/>
            <a:ext cx="1949513" cy="2156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81" t="65746" r="2854" b="17969"/>
          <a:stretch/>
        </p:blipFill>
        <p:spPr bwMode="auto">
          <a:xfrm rot="21430494">
            <a:off x="6385576" y="5506328"/>
            <a:ext cx="2494818" cy="621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CaixaDeTexto 21"/>
          <p:cNvSpPr txBox="1"/>
          <p:nvPr/>
        </p:nvSpPr>
        <p:spPr>
          <a:xfrm>
            <a:off x="6579195" y="5154355"/>
            <a:ext cx="2421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ou ainda</a:t>
            </a: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7" t="81698" r="67376" b="2017"/>
          <a:stretch/>
        </p:blipFill>
        <p:spPr bwMode="auto">
          <a:xfrm rot="21430494">
            <a:off x="6476614" y="6166943"/>
            <a:ext cx="1637933" cy="621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0597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827584" y="373306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</a:rPr>
              <a:t>Obtenção da Análise de Variância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971600" y="980728"/>
            <a:ext cx="7536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Podemos obter agora as somas de quadrados 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179512" y="1714153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05300" indent="-4305300"/>
            <a:r>
              <a:rPr lang="pt-BR" b="1" dirty="0">
                <a:solidFill>
                  <a:srgbClr val="0000FF"/>
                </a:solidFill>
              </a:rPr>
              <a:t>Soma de Quadrados de Tratamentos:  </a:t>
            </a:r>
            <a:r>
              <a:rPr lang="pt-BR" b="1" dirty="0" err="1">
                <a:solidFill>
                  <a:srgbClr val="0000FF"/>
                </a:solidFill>
              </a:rPr>
              <a:t>SQ</a:t>
            </a:r>
            <a:r>
              <a:rPr lang="pt-BR" b="1" baseline="-25000" dirty="0" err="1">
                <a:solidFill>
                  <a:srgbClr val="0000FF"/>
                </a:solidFill>
              </a:rPr>
              <a:t>Trat</a:t>
            </a:r>
            <a:r>
              <a:rPr lang="pt-BR" b="1" dirty="0">
                <a:solidFill>
                  <a:srgbClr val="0000FF"/>
                </a:solidFill>
              </a:rPr>
              <a:t> </a:t>
            </a:r>
            <a:r>
              <a:rPr lang="pt-BR" dirty="0"/>
              <a:t>– Definida como a soma dos quadrados dos efeitos dos tratamentos.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9658"/>
          <a:stretch/>
        </p:blipFill>
        <p:spPr bwMode="auto">
          <a:xfrm rot="21444798">
            <a:off x="975538" y="2509470"/>
            <a:ext cx="6681667" cy="3516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 descr="C:\Users\Panosso\AppData\Local\Microsoft\Windows\Temporary Internet Files\Content.IE5\PLCQL6F1\MP900409594[1]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360485"/>
            <a:ext cx="1697462" cy="253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133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827584" y="373306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</a:rPr>
              <a:t>Obtenção da Análise de Variância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971600" y="980728"/>
            <a:ext cx="7536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Podemos obter agora as somas de quadrados 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179512" y="1714153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05300" indent="-4305300"/>
            <a:r>
              <a:rPr lang="pt-BR" b="1" dirty="0">
                <a:solidFill>
                  <a:srgbClr val="0000FF"/>
                </a:solidFill>
              </a:rPr>
              <a:t>Soma de Quadrados de Tratamentos:  </a:t>
            </a:r>
            <a:r>
              <a:rPr lang="pt-BR" b="1" dirty="0" err="1">
                <a:solidFill>
                  <a:srgbClr val="0000FF"/>
                </a:solidFill>
              </a:rPr>
              <a:t>SQ</a:t>
            </a:r>
            <a:r>
              <a:rPr lang="pt-BR" b="1" baseline="-25000" dirty="0" err="1">
                <a:solidFill>
                  <a:srgbClr val="0000FF"/>
                </a:solidFill>
              </a:rPr>
              <a:t>Trat</a:t>
            </a:r>
            <a:r>
              <a:rPr lang="pt-BR" b="1" dirty="0">
                <a:solidFill>
                  <a:srgbClr val="0000FF"/>
                </a:solidFill>
              </a:rPr>
              <a:t> </a:t>
            </a:r>
            <a:r>
              <a:rPr lang="pt-BR" dirty="0"/>
              <a:t>– Definida como a soma dos quadrados dos efeitos dos tratamentos.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528" t="51786" r="2528" b="5332"/>
          <a:stretch/>
        </p:blipFill>
        <p:spPr bwMode="auto">
          <a:xfrm rot="21444798">
            <a:off x="1399093" y="2354113"/>
            <a:ext cx="6681667" cy="2995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2346870" y="5339021"/>
            <a:ext cx="2421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ou ainda</a:t>
            </a:r>
          </a:p>
        </p:txBody>
      </p:sp>
      <p:pic>
        <p:nvPicPr>
          <p:cNvPr id="7" name="Picture 3" descr="C:\Users\Panosso\AppData\Local\Microsoft\Windows\Temporary Internet Files\Content.IE5\PLCQL6F1\MP900409594[1]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360485"/>
            <a:ext cx="1697462" cy="253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8127153"/>
              </p:ext>
            </p:extLst>
          </p:nvPr>
        </p:nvGraphicFramePr>
        <p:xfrm>
          <a:off x="3557859" y="5805264"/>
          <a:ext cx="1602871" cy="538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5" imgW="1282680" imgH="431640" progId="Equation.3">
                  <p:embed/>
                </p:oleObj>
              </mc:Choice>
              <mc:Fallback>
                <p:oleObj name="Equação" r:id="rId5" imgW="1282680" imgH="431640" progId="Equation.3">
                  <p:embed/>
                  <p:pic>
                    <p:nvPicPr>
                      <p:cNvPr id="0" name="Objeto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7859" y="5805264"/>
                        <a:ext cx="1602871" cy="5384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9770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827584" y="373306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</a:rPr>
              <a:t>Obtenção da Análise de Variância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855812" y="1714153"/>
            <a:ext cx="7536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i="1" dirty="0" err="1">
                <a:latin typeface="Times New Roman" pitchFamily="18" charset="0"/>
                <a:cs typeface="Times New Roman" pitchFamily="18" charset="0"/>
              </a:rPr>
              <a:t>SQ</a:t>
            </a:r>
            <a:r>
              <a:rPr lang="pt-BR" sz="2800" i="1" baseline="-25000" dirty="0" err="1">
                <a:latin typeface="Times New Roman" pitchFamily="18" charset="0"/>
                <a:cs typeface="Times New Roman" pitchFamily="18" charset="0"/>
              </a:rPr>
              <a:t>Res</a:t>
            </a:r>
            <a:r>
              <a:rPr lang="pt-BR" sz="2800" i="1" dirty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pt-BR" sz="2800" i="1" dirty="0" err="1">
                <a:latin typeface="Times New Roman" pitchFamily="18" charset="0"/>
                <a:cs typeface="Times New Roman" pitchFamily="18" charset="0"/>
              </a:rPr>
              <a:t>SQ</a:t>
            </a:r>
            <a:r>
              <a:rPr lang="pt-BR" sz="2800" i="1" baseline="-25000" dirty="0" err="1">
                <a:latin typeface="Times New Roman" pitchFamily="18" charset="0"/>
                <a:cs typeface="Times New Roman" pitchFamily="18" charset="0"/>
              </a:rPr>
              <a:t>Total</a:t>
            </a:r>
            <a:r>
              <a:rPr lang="pt-BR" sz="2800" i="1" dirty="0"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pt-BR" sz="2800" i="1" dirty="0" err="1">
                <a:latin typeface="Times New Roman" pitchFamily="18" charset="0"/>
                <a:cs typeface="Times New Roman" pitchFamily="18" charset="0"/>
              </a:rPr>
              <a:t>SQ</a:t>
            </a:r>
            <a:r>
              <a:rPr lang="pt-BR" sz="2800" i="1" baseline="-25000" dirty="0" err="1">
                <a:latin typeface="Times New Roman" pitchFamily="18" charset="0"/>
                <a:cs typeface="Times New Roman" pitchFamily="18" charset="0"/>
              </a:rPr>
              <a:t>Trat</a:t>
            </a:r>
            <a:endParaRPr lang="pt-BR" sz="28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682502" y="1007418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05300" indent="-4305300"/>
            <a:r>
              <a:rPr lang="pt-BR" b="1" dirty="0">
                <a:solidFill>
                  <a:srgbClr val="0000FF"/>
                </a:solidFill>
              </a:rPr>
              <a:t>Soma de Quadrados de Tratamentos:  </a:t>
            </a:r>
            <a:r>
              <a:rPr lang="pt-BR" b="1" dirty="0" err="1">
                <a:solidFill>
                  <a:srgbClr val="0000FF"/>
                </a:solidFill>
              </a:rPr>
              <a:t>SQ</a:t>
            </a:r>
            <a:r>
              <a:rPr lang="pt-BR" b="1" baseline="-25000" dirty="0" err="1">
                <a:solidFill>
                  <a:srgbClr val="0000FF"/>
                </a:solidFill>
              </a:rPr>
              <a:t>Res</a:t>
            </a:r>
            <a:r>
              <a:rPr lang="pt-BR" b="1" dirty="0">
                <a:solidFill>
                  <a:srgbClr val="0000FF"/>
                </a:solidFill>
              </a:rPr>
              <a:t> 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720602" y="2747318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05300" indent="-4305300"/>
            <a:r>
              <a:rPr lang="pt-BR" b="1" dirty="0">
                <a:solidFill>
                  <a:srgbClr val="0000FF"/>
                </a:solidFill>
              </a:rPr>
              <a:t>Quadrados Médios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39552" y="3356992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Dividindo </a:t>
            </a:r>
            <a:r>
              <a:rPr lang="pt-BR" sz="2000" b="1" dirty="0" err="1"/>
              <a:t>SQ</a:t>
            </a:r>
            <a:r>
              <a:rPr lang="pt-BR" sz="2000" b="1" baseline="-25000" dirty="0" err="1"/>
              <a:t>Trat</a:t>
            </a:r>
            <a:r>
              <a:rPr lang="pt-BR" sz="2000" b="1" dirty="0"/>
              <a:t> </a:t>
            </a:r>
            <a:r>
              <a:rPr lang="pt-BR" sz="2000" b="1" baseline="-25000" dirty="0"/>
              <a:t> </a:t>
            </a:r>
            <a:r>
              <a:rPr lang="pt-BR" sz="2000" b="1" dirty="0"/>
              <a:t>e </a:t>
            </a:r>
            <a:r>
              <a:rPr lang="pt-BR" sz="2000" b="1" dirty="0" err="1"/>
              <a:t>SQ</a:t>
            </a:r>
            <a:r>
              <a:rPr lang="pt-BR" sz="2000" b="1" baseline="-25000" dirty="0" err="1"/>
              <a:t>Res</a:t>
            </a:r>
            <a:r>
              <a:rPr lang="pt-BR" sz="2000" b="1" dirty="0"/>
              <a:t> pelos seus respectivos graus de liberdade, obtemos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4266825"/>
              </p:ext>
            </p:extLst>
          </p:nvPr>
        </p:nvGraphicFramePr>
        <p:xfrm>
          <a:off x="682502" y="4064878"/>
          <a:ext cx="7057850" cy="172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2" imgW="3377880" imgH="838080" progId="Equation.3">
                  <p:embed/>
                </p:oleObj>
              </mc:Choice>
              <mc:Fallback>
                <p:oleObj name="Equação" r:id="rId2" imgW="3377880" imgH="838080" progId="Equation.3">
                  <p:embed/>
                  <p:pic>
                    <p:nvPicPr>
                      <p:cNvPr id="0" name="Objeto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502" y="4064878"/>
                        <a:ext cx="7057850" cy="172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7455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827584" y="373306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</a:rPr>
              <a:t>Obtenção da Análise de Variância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544290" y="1205786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05300" indent="-4305300"/>
            <a:r>
              <a:rPr lang="pt-BR" b="1" dirty="0">
                <a:solidFill>
                  <a:srgbClr val="0000FF"/>
                </a:solidFill>
              </a:rPr>
              <a:t>Esperança dos Quadrados Médios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66006" y="2022450"/>
            <a:ext cx="8064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Pode-se demonstrar que: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7702607"/>
              </p:ext>
            </p:extLst>
          </p:nvPr>
        </p:nvGraphicFramePr>
        <p:xfrm>
          <a:off x="666576" y="2577356"/>
          <a:ext cx="2681288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2" imgW="1015920" imgH="241200" progId="Equation.3">
                  <p:embed/>
                </p:oleObj>
              </mc:Choice>
              <mc:Fallback>
                <p:oleObj name="Equação" r:id="rId2" imgW="10159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576" y="2577356"/>
                        <a:ext cx="2681288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8469784"/>
              </p:ext>
            </p:extLst>
          </p:nvPr>
        </p:nvGraphicFramePr>
        <p:xfrm>
          <a:off x="4427984" y="1782108"/>
          <a:ext cx="4224337" cy="153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4" imgW="1600200" imgH="609480" progId="Equation.3">
                  <p:embed/>
                </p:oleObj>
              </mc:Choice>
              <mc:Fallback>
                <p:oleObj name="Equação" r:id="rId4" imgW="1600200" imgH="609480" progId="Equation.3">
                  <p:embed/>
                  <p:pic>
                    <p:nvPicPr>
                      <p:cNvPr id="0" name="Objeto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984" y="1782108"/>
                        <a:ext cx="4224337" cy="1535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aixaDeTexto 9"/>
          <p:cNvSpPr txBox="1"/>
          <p:nvPr/>
        </p:nvSpPr>
        <p:spPr>
          <a:xfrm>
            <a:off x="3563888" y="2580873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e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631106" y="3645024"/>
            <a:ext cx="80648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/>
              <a:t>Então, se </a:t>
            </a:r>
            <a:r>
              <a:rPr lang="pt-BR" sz="2000" b="1" dirty="0" err="1"/>
              <a:t>QM</a:t>
            </a:r>
            <a:r>
              <a:rPr lang="pt-BR" sz="2000" b="1" baseline="-25000" dirty="0" err="1"/>
              <a:t>Res</a:t>
            </a:r>
            <a:r>
              <a:rPr lang="pt-BR" sz="2000" b="1" dirty="0"/>
              <a:t> estima </a:t>
            </a:r>
            <a:r>
              <a:rPr lang="pt-BR" sz="2000" b="1" dirty="0">
                <a:latin typeface="Symbol" pitchFamily="18" charset="2"/>
              </a:rPr>
              <a:t>s</a:t>
            </a:r>
            <a:r>
              <a:rPr lang="pt-BR" sz="2000" b="1" baseline="30000" dirty="0"/>
              <a:t>2</a:t>
            </a:r>
            <a:r>
              <a:rPr lang="pt-BR" sz="2000" b="1" dirty="0"/>
              <a:t> e se não existe diferença entre as médias dos tratamentos (</a:t>
            </a:r>
            <a:r>
              <a:rPr lang="pt-BR" sz="2000" b="1" i="1" dirty="0"/>
              <a:t>t</a:t>
            </a:r>
            <a:r>
              <a:rPr lang="pt-BR" sz="2000" b="1" i="1" baseline="-25000" dirty="0"/>
              <a:t>i</a:t>
            </a:r>
            <a:r>
              <a:rPr lang="pt-BR" sz="2000" b="1" i="1" dirty="0"/>
              <a:t> = 0</a:t>
            </a:r>
            <a:r>
              <a:rPr lang="pt-BR" sz="2000" b="1" dirty="0"/>
              <a:t>), </a:t>
            </a:r>
            <a:r>
              <a:rPr lang="pt-BR" sz="2000" b="1" dirty="0" err="1"/>
              <a:t>QM</a:t>
            </a:r>
            <a:r>
              <a:rPr lang="pt-BR" sz="2000" b="1" baseline="-25000" dirty="0" err="1"/>
              <a:t>Trat</a:t>
            </a:r>
            <a:r>
              <a:rPr lang="pt-BR" sz="2000" b="1" dirty="0"/>
              <a:t> também estima </a:t>
            </a:r>
            <a:r>
              <a:rPr lang="pt-BR" sz="2000" b="1" dirty="0">
                <a:latin typeface="Symbol" pitchFamily="18" charset="2"/>
              </a:rPr>
              <a:t>s</a:t>
            </a:r>
            <a:r>
              <a:rPr lang="pt-BR" sz="2000" b="1" baseline="30000" dirty="0"/>
              <a:t>2</a:t>
            </a:r>
            <a:r>
              <a:rPr lang="pt-BR" sz="2000" b="1" baseline="-25000" dirty="0"/>
              <a:t>, </a:t>
            </a:r>
            <a:r>
              <a:rPr lang="pt-BR" sz="2000" b="1" dirty="0"/>
              <a:t>se a média dos tratamentos realmente diferem, o valor esperado de </a:t>
            </a:r>
            <a:r>
              <a:rPr lang="pt-BR" sz="2000" b="1" dirty="0" err="1"/>
              <a:t>QM</a:t>
            </a:r>
            <a:r>
              <a:rPr lang="pt-BR" sz="2000" b="1" baseline="-25000" dirty="0" err="1"/>
              <a:t>Trat</a:t>
            </a:r>
            <a:r>
              <a:rPr lang="pt-BR" sz="2000" b="1" dirty="0"/>
              <a:t> é maior que </a:t>
            </a:r>
            <a:r>
              <a:rPr lang="pt-BR" sz="2000" b="1" dirty="0">
                <a:latin typeface="Symbol" pitchFamily="18" charset="2"/>
              </a:rPr>
              <a:t>s</a:t>
            </a:r>
            <a:r>
              <a:rPr lang="pt-BR" sz="2000" b="1" baseline="30000" dirty="0"/>
              <a:t>2</a:t>
            </a:r>
            <a:r>
              <a:rPr lang="pt-BR" sz="2000" b="1" dirty="0"/>
              <a:t>. </a:t>
            </a:r>
          </a:p>
          <a:p>
            <a:pPr algn="just"/>
            <a:endParaRPr lang="pt-BR" sz="2000" b="1" dirty="0"/>
          </a:p>
          <a:p>
            <a:pPr algn="just"/>
            <a:r>
              <a:rPr lang="pt-BR" sz="2000" b="1" dirty="0"/>
              <a:t>Se não existe diferença entre tratamento, estás duas estimativas devem ser próximas, se elas não o forem, suspeitamos que a diferença observada deve ser provocada pelas diferenças nas médias dos tratamentos.</a:t>
            </a:r>
          </a:p>
        </p:txBody>
      </p:sp>
    </p:spTree>
    <p:extLst>
      <p:ext uri="{BB962C8B-B14F-4D97-AF65-F5344CB8AC3E}">
        <p14:creationId xmlns:p14="http://schemas.microsoft.com/office/powerpoint/2010/main" val="3806910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827584" y="373306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</a:rPr>
              <a:t>Obtenção da Análise de Variância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544290" y="887572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05300" indent="-4305300"/>
            <a:r>
              <a:rPr lang="pt-BR" b="1" dirty="0">
                <a:solidFill>
                  <a:srgbClr val="0000FF"/>
                </a:solidFill>
              </a:rPr>
              <a:t>Análise Estatística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760314" y="1263035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Teste formal:</a:t>
            </a:r>
          </a:p>
          <a:p>
            <a:r>
              <a:rPr lang="en-US" sz="2000" dirty="0"/>
              <a:t>H</a:t>
            </a:r>
            <a:r>
              <a:rPr lang="en-US" sz="2000" baseline="-25000" dirty="0"/>
              <a:t>0</a:t>
            </a:r>
            <a:r>
              <a:rPr lang="en-US" sz="2000" dirty="0"/>
              <a:t>: m</a:t>
            </a:r>
            <a:r>
              <a:rPr lang="en-US" sz="2000" baseline="-25000" dirty="0"/>
              <a:t>1</a:t>
            </a:r>
            <a:r>
              <a:rPr lang="en-US" sz="2000" dirty="0"/>
              <a:t> = m</a:t>
            </a:r>
            <a:r>
              <a:rPr lang="en-US" sz="2000" baseline="-25000" dirty="0"/>
              <a:t>2</a:t>
            </a:r>
            <a:r>
              <a:rPr lang="en-US" sz="2000" dirty="0"/>
              <a:t> = … </a:t>
            </a:r>
            <a:r>
              <a:rPr lang="en-US" sz="2000" dirty="0" err="1"/>
              <a:t>m</a:t>
            </a:r>
            <a:r>
              <a:rPr lang="en-US" sz="2000" baseline="-25000" dirty="0" err="1"/>
              <a:t>I</a:t>
            </a:r>
            <a:endParaRPr lang="pt-BR" sz="20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544538" y="2564904"/>
            <a:ext cx="80648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As observação</a:t>
            </a:r>
            <a:r>
              <a:rPr lang="pt-BR" sz="2000" i="1" dirty="0"/>
              <a:t> </a:t>
            </a:r>
            <a:r>
              <a:rPr lang="pt-BR" sz="2000" i="1" dirty="0" err="1"/>
              <a:t>x</a:t>
            </a:r>
            <a:r>
              <a:rPr lang="pt-BR" sz="2000" i="1" baseline="-25000" dirty="0" err="1"/>
              <a:t>ij</a:t>
            </a:r>
            <a:r>
              <a:rPr lang="pt-BR" sz="2000" i="1" baseline="-25000" dirty="0"/>
              <a:t> </a:t>
            </a:r>
            <a:r>
              <a:rPr lang="pt-BR" sz="2000" i="1" dirty="0"/>
              <a:t>são vari</a:t>
            </a:r>
            <a:r>
              <a:rPr lang="pt-BR" sz="2000" dirty="0"/>
              <a:t>áveis aleatórias independentes e normalmente distribuídas com média </a:t>
            </a:r>
            <a:r>
              <a:rPr lang="pt-BR" sz="2000" i="1" dirty="0"/>
              <a:t>m + t</a:t>
            </a:r>
            <a:r>
              <a:rPr lang="pt-BR" sz="2000" i="1" baseline="-25000" dirty="0"/>
              <a:t>i</a:t>
            </a:r>
            <a:r>
              <a:rPr lang="pt-BR" sz="2000" i="1" dirty="0"/>
              <a:t> </a:t>
            </a:r>
            <a:r>
              <a:rPr lang="pt-BR" sz="2000" dirty="0"/>
              <a:t>e variância </a:t>
            </a:r>
            <a:r>
              <a:rPr lang="pt-BR" sz="2000" dirty="0">
                <a:latin typeface="Symbol" pitchFamily="18" charset="2"/>
              </a:rPr>
              <a:t>s</a:t>
            </a:r>
            <a:r>
              <a:rPr lang="pt-BR" sz="2000" baseline="30000" dirty="0"/>
              <a:t>2</a:t>
            </a:r>
            <a:r>
              <a:rPr lang="pt-BR" sz="2000" dirty="0"/>
              <a:t>.</a:t>
            </a:r>
          </a:p>
          <a:p>
            <a:endParaRPr lang="en-US" sz="2000" i="1" dirty="0"/>
          </a:p>
          <a:p>
            <a:r>
              <a:rPr lang="pt-BR" sz="2000" dirty="0"/>
              <a:t>Então, </a:t>
            </a:r>
            <a:r>
              <a:rPr lang="pt-BR" sz="2000" dirty="0" err="1"/>
              <a:t>SQ</a:t>
            </a:r>
            <a:r>
              <a:rPr lang="pt-BR" sz="2000" baseline="-25000" dirty="0" err="1"/>
              <a:t>Total</a:t>
            </a:r>
            <a:r>
              <a:rPr lang="pt-BR" sz="2000" dirty="0"/>
              <a:t> é uma soma de quadrados em variáveis aleatórias normalmente distribuídas, e pode-se mostrar que:</a:t>
            </a:r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685199"/>
              </p:ext>
            </p:extLst>
          </p:nvPr>
        </p:nvGraphicFramePr>
        <p:xfrm>
          <a:off x="760314" y="1970921"/>
          <a:ext cx="3235621" cy="604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2" imgW="1942920" imgH="330120" progId="Equation.3">
                  <p:embed/>
                </p:oleObj>
              </mc:Choice>
              <mc:Fallback>
                <p:oleObj name="Equação" r:id="rId2" imgW="1942920" imgH="33012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314" y="1970921"/>
                        <a:ext cx="3235621" cy="6049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5966537"/>
              </p:ext>
            </p:extLst>
          </p:nvPr>
        </p:nvGraphicFramePr>
        <p:xfrm>
          <a:off x="556618" y="4140200"/>
          <a:ext cx="2136775" cy="271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4" imgW="939600" imgH="1231560" progId="Equation.3">
                  <p:embed/>
                </p:oleObj>
              </mc:Choice>
              <mc:Fallback>
                <p:oleObj name="Equação" r:id="rId4" imgW="939600" imgH="1231560" progId="Equation.3">
                  <p:embed/>
                  <p:pic>
                    <p:nvPicPr>
                      <p:cNvPr id="0" name="Objeto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618" y="4140200"/>
                        <a:ext cx="2136775" cy="271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7605" name="Picture 21" descr="C:\Users\Panosso\AppData\Local\Microsoft\Windows\Temporary Internet Files\Content.IE5\B72ZH28Z\MC900432618[1]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460" y="5077735"/>
            <a:ext cx="1058302" cy="105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3033614" y="4653935"/>
            <a:ext cx="2186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Sob H</a:t>
            </a:r>
            <a:r>
              <a:rPr lang="pt-BR" sz="2000" baseline="-25000" dirty="0"/>
              <a:t>0</a:t>
            </a:r>
            <a:r>
              <a:rPr lang="pt-BR" sz="2000" dirty="0"/>
              <a:t> verdadeira</a:t>
            </a:r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5431439"/>
              </p:ext>
            </p:extLst>
          </p:nvPr>
        </p:nvGraphicFramePr>
        <p:xfrm>
          <a:off x="5046663" y="5078413"/>
          <a:ext cx="3349625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7" imgW="1473120" imgH="431640" progId="Equation.3">
                  <p:embed/>
                </p:oleObj>
              </mc:Choice>
              <mc:Fallback>
                <p:oleObj name="Equação" r:id="rId7" imgW="1473120" imgH="431640" progId="Equation.3">
                  <p:embed/>
                  <p:pic>
                    <p:nvPicPr>
                      <p:cNvPr id="0" name="Objeto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6663" y="5078413"/>
                        <a:ext cx="3349625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9507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827584" y="373306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</a:rPr>
              <a:t>Obtenção da Análise de Variância</a:t>
            </a:r>
          </a:p>
        </p:txBody>
      </p:sp>
      <p:graphicFrame>
        <p:nvGraphicFramePr>
          <p:cNvPr id="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3582746"/>
              </p:ext>
            </p:extLst>
          </p:nvPr>
        </p:nvGraphicFramePr>
        <p:xfrm>
          <a:off x="29741" y="1684660"/>
          <a:ext cx="9029700" cy="268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775021" imgH="1723906" progId="Word.Document.8">
                  <p:embed/>
                </p:oleObj>
              </mc:Choice>
              <mc:Fallback>
                <p:oleObj name="Document" r:id="rId2" imgW="5775021" imgH="172390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41" y="1684660"/>
                        <a:ext cx="9029700" cy="2686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467666" y="1052736"/>
            <a:ext cx="7924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sz="1800" dirty="0">
                <a:solidFill>
                  <a:srgbClr val="0000FF"/>
                </a:solidFill>
                <a:latin typeface="+mj-lt"/>
              </a:rPr>
              <a:t>Quadro da análise de variância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201191" y="3942953"/>
            <a:ext cx="8686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143000" indent="-1143000">
              <a:defRPr sz="2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990600" indent="-990600" algn="just">
              <a:spcBef>
                <a:spcPct val="50000"/>
              </a:spcBef>
            </a:pPr>
            <a:r>
              <a:rPr lang="pt-BR" sz="1200" dirty="0"/>
              <a:t>Sendo: </a:t>
            </a:r>
            <a:r>
              <a:rPr lang="pt-BR" sz="1200" b="0" i="1" dirty="0"/>
              <a:t>FV</a:t>
            </a:r>
            <a:r>
              <a:rPr lang="pt-BR" sz="1200" b="0" dirty="0"/>
              <a:t> = Fonte de Variação ; </a:t>
            </a:r>
            <a:r>
              <a:rPr lang="pt-BR" sz="1200" b="0" i="1" dirty="0"/>
              <a:t>GL</a:t>
            </a:r>
            <a:r>
              <a:rPr lang="pt-BR" sz="1200" b="0" dirty="0"/>
              <a:t> = graus de liberdade; </a:t>
            </a:r>
            <a:r>
              <a:rPr lang="pt-BR" sz="1200" b="0" i="1" dirty="0"/>
              <a:t>SQ</a:t>
            </a:r>
            <a:r>
              <a:rPr lang="pt-BR" sz="1200" b="0" dirty="0"/>
              <a:t> = soma de quadrados ; </a:t>
            </a:r>
            <a:r>
              <a:rPr lang="pt-BR" sz="1200" b="0" i="1" dirty="0"/>
              <a:t>QM</a:t>
            </a:r>
            <a:r>
              <a:rPr lang="pt-BR" sz="1200" b="0" dirty="0"/>
              <a:t> = quadrado médio; e  </a:t>
            </a:r>
            <a:r>
              <a:rPr lang="pt-BR" sz="1200" b="0" i="1" dirty="0"/>
              <a:t>F</a:t>
            </a:r>
            <a:r>
              <a:rPr lang="pt-BR" sz="1200" b="0" dirty="0"/>
              <a:t> é a estatística </a:t>
            </a:r>
            <a:r>
              <a:rPr lang="pt-BR" sz="1200" b="0" i="1" dirty="0"/>
              <a:t>F</a:t>
            </a:r>
            <a:r>
              <a:rPr lang="pt-BR" sz="1200" b="0" dirty="0"/>
              <a:t> calculada com </a:t>
            </a:r>
            <a:r>
              <a:rPr lang="pt-BR" sz="1200" b="0" i="1" dirty="0"/>
              <a:t>(I-1)</a:t>
            </a:r>
            <a:r>
              <a:rPr lang="pt-BR" sz="1200" b="0" dirty="0"/>
              <a:t> graus de liberdade no numerador e </a:t>
            </a:r>
            <a:r>
              <a:rPr lang="pt-BR" sz="1200" b="0" i="1" dirty="0"/>
              <a:t>(IJ-I)</a:t>
            </a:r>
            <a:r>
              <a:rPr lang="pt-BR" sz="1200" b="0" dirty="0"/>
              <a:t> graus de liberdade no denominador.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615802" y="4581128"/>
            <a:ext cx="80648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Sob A hipótese alternativa, H</a:t>
            </a:r>
            <a:r>
              <a:rPr lang="pt-BR" sz="2000" baseline="-25000" dirty="0"/>
              <a:t>1</a:t>
            </a:r>
            <a:r>
              <a:rPr lang="pt-BR" sz="2000" dirty="0"/>
              <a:t>, o valor esperado do numerador do teste estatístico é maior do que o valor esperado do denominador e, neste caso, devemos rejeitar H</a:t>
            </a:r>
            <a:r>
              <a:rPr lang="pt-BR" sz="2000" baseline="-25000" dirty="0"/>
              <a:t>0</a:t>
            </a:r>
            <a:r>
              <a:rPr lang="pt-BR" sz="2000" dirty="0"/>
              <a:t> com base nos valores do teste estatístico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6961889"/>
              </p:ext>
            </p:extLst>
          </p:nvPr>
        </p:nvGraphicFramePr>
        <p:xfrm>
          <a:off x="3565525" y="5807075"/>
          <a:ext cx="21653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4" imgW="952200" imgH="241200" progId="Equation.3">
                  <p:embed/>
                </p:oleObj>
              </mc:Choice>
              <mc:Fallback>
                <p:oleObj name="Equação" r:id="rId4" imgW="952200" imgH="241200" progId="Equation.3">
                  <p:embed/>
                  <p:pic>
                    <p:nvPicPr>
                      <p:cNvPr id="0" name="Objeto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5525" y="5807075"/>
                        <a:ext cx="216535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561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683568" y="980728"/>
            <a:ext cx="7632848" cy="754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Matemático</a:t>
            </a:r>
          </a:p>
        </p:txBody>
      </p:sp>
      <p:pic>
        <p:nvPicPr>
          <p:cNvPr id="3" name="Picture 2" descr="C:\Users\Panosso\AppData\Local\Microsoft\Windows\Temporary Internet Files\Content.IE5\B72ZH28Z\MP900443099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514" y="2060848"/>
            <a:ext cx="3826955" cy="254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1209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683568" y="980728"/>
            <a:ext cx="7632848" cy="754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Exemplo Prático</a:t>
            </a:r>
          </a:p>
        </p:txBody>
      </p:sp>
      <p:pic>
        <p:nvPicPr>
          <p:cNvPr id="63490" name="Picture 2" descr="http://3.bp.blogspot.com/_OtJ3XAcGnGs/S_hpaj9uJrI/AAAAAAAAB9Q/Dvq1gGPNPZM/s400/maracuja+ver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204864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776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827584" y="373306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</a:rPr>
              <a:t>Exemplo Prático</a:t>
            </a:r>
          </a:p>
        </p:txBody>
      </p:sp>
      <p:pic>
        <p:nvPicPr>
          <p:cNvPr id="5" name="Picture 9" descr="http://upload.wikimedia.org/wikipedia/commons/thumb/f/f9/Maracuy%C3%A1.jpg/220px-Maracuy%C3%A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934" y="601856"/>
            <a:ext cx="3084973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11560" y="957828"/>
            <a:ext cx="4608512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/>
            <a:r>
              <a:rPr lang="pt-BR" sz="1800" b="0" dirty="0"/>
              <a:t>ZAMPIERI (1982) – Num DIC estudou-se o efeito da idade da semente sobre a capacidade de emergência e o vigor de sementes de maracujá amarelo. Foram utilizados sementes de 0, 1, 2, 3, 4 e 5 anos de idade, e os resultados obtidos para o comprimento médio (cm) do </a:t>
            </a:r>
            <a:r>
              <a:rPr lang="pt-BR" sz="1800" b="0" dirty="0">
                <a:hlinkClick r:id="rId3" action="ppaction://hlinksldjump"/>
              </a:rPr>
              <a:t>hipocótilo </a:t>
            </a:r>
            <a:r>
              <a:rPr lang="pt-BR" sz="1800" b="0" dirty="0"/>
              <a:t>das plântulas foram:</a:t>
            </a:r>
            <a:endParaRPr lang="pt-BR" sz="1800" dirty="0"/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441566"/>
            <a:ext cx="5299153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5817770" y="3861048"/>
            <a:ext cx="3096344" cy="203132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/>
            <a:r>
              <a:rPr lang="pt-BR" sz="1400" dirty="0"/>
              <a:t>H</a:t>
            </a:r>
            <a:r>
              <a:rPr lang="pt-BR" sz="1400" baseline="-25000" dirty="0"/>
              <a:t>0</a:t>
            </a:r>
            <a:r>
              <a:rPr lang="pt-BR" sz="1400" dirty="0"/>
              <a:t>: As idades das sementes testadas possuem efeitos semelhantes sobre o comprimento do hipocótilo</a:t>
            </a:r>
          </a:p>
          <a:p>
            <a:pPr algn="just"/>
            <a:endParaRPr lang="pt-BR" sz="1400" dirty="0"/>
          </a:p>
          <a:p>
            <a:pPr algn="just"/>
            <a:r>
              <a:rPr lang="pt-BR" sz="1400" dirty="0"/>
              <a:t>H</a:t>
            </a:r>
            <a:r>
              <a:rPr lang="pt-BR" sz="1400" baseline="-25000" dirty="0"/>
              <a:t>1</a:t>
            </a:r>
            <a:r>
              <a:rPr lang="pt-BR" sz="1400" dirty="0"/>
              <a:t>: As idades das sementes testadas possuem efeitos diferentes sobre o comprimento do hipocótilo das plântulas.</a:t>
            </a:r>
          </a:p>
        </p:txBody>
      </p:sp>
    </p:spTree>
    <p:extLst>
      <p:ext uri="{BB962C8B-B14F-4D97-AF65-F5344CB8AC3E}">
        <p14:creationId xmlns:p14="http://schemas.microsoft.com/office/powerpoint/2010/main" val="796527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50" name="Picture 1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15"/>
          <a:stretch/>
        </p:blipFill>
        <p:spPr bwMode="auto">
          <a:xfrm>
            <a:off x="0" y="0"/>
            <a:ext cx="7222564" cy="6417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4324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5870275"/>
              </p:ext>
            </p:extLst>
          </p:nvPr>
        </p:nvGraphicFramePr>
        <p:xfrm>
          <a:off x="509588" y="476250"/>
          <a:ext cx="8239125" cy="575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anilha" r:id="rId2" imgW="3771900" imgH="3276690" progId="Excel.Sheet.8">
                  <p:embed/>
                </p:oleObj>
              </mc:Choice>
              <mc:Fallback>
                <p:oleObj name="Planilha" r:id="rId2" imgW="3771900" imgH="3276690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9588" y="476250"/>
                        <a:ext cx="8239125" cy="5754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465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88640"/>
            <a:ext cx="7611149" cy="5976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13292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01749"/>
              </p:ext>
            </p:extLst>
          </p:nvPr>
        </p:nvGraphicFramePr>
        <p:xfrm>
          <a:off x="509588" y="476250"/>
          <a:ext cx="8238876" cy="575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3771855" imgH="3276733" progId="Excel.Sheet.8">
                  <p:embed/>
                </p:oleObj>
              </mc:Choice>
              <mc:Fallback>
                <p:oleObj name="Worksheet" r:id="rId2" imgW="3771855" imgH="3276733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9588" y="476250"/>
                        <a:ext cx="8238876" cy="5754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9715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5927">
            <a:off x="530995" y="113573"/>
            <a:ext cx="7730484" cy="5269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230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3006848"/>
              </p:ext>
            </p:extLst>
          </p:nvPr>
        </p:nvGraphicFramePr>
        <p:xfrm>
          <a:off x="395536" y="332656"/>
          <a:ext cx="8259531" cy="2520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anilha" r:id="rId2" imgW="3152843" imgH="962115" progId="Excel.Sheet.8">
                  <p:embed/>
                </p:oleObj>
              </mc:Choice>
              <mc:Fallback>
                <p:oleObj name="Planilha" r:id="rId2" imgW="3152843" imgH="962115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5536" y="332656"/>
                        <a:ext cx="8259531" cy="2520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1373">
            <a:off x="479186" y="3042625"/>
            <a:ext cx="6959859" cy="3308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tângulo 4">
            <a:hlinkClick r:id="rId6" action="ppaction://hlinksldjump"/>
          </p:cNvPr>
          <p:cNvSpPr/>
          <p:nvPr/>
        </p:nvSpPr>
        <p:spPr>
          <a:xfrm>
            <a:off x="5574372" y="3296414"/>
            <a:ext cx="2232248" cy="43204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Tabelas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82698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C:\Users\Panosso\AppData\Local\Microsoft\Windows\Temporary Internet Files\Content.IE5\B72ZH28Z\MP900426577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://farm3.static.flickr.com/2769/4132558544_6774028982_o.png">
            <a:hlinkClick r:id="rId3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4"/>
          <a:stretch/>
        </p:blipFill>
        <p:spPr bwMode="auto">
          <a:xfrm>
            <a:off x="1835696" y="-4585"/>
            <a:ext cx="5602972" cy="686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198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" y="638175"/>
            <a:ext cx="9077325" cy="5581650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1979712" y="836712"/>
            <a:ext cx="360040" cy="5383113"/>
          </a:xfrm>
          <a:prstGeom prst="rect">
            <a:avLst/>
          </a:prstGeom>
          <a:solidFill>
            <a:srgbClr val="66FFFF">
              <a:alpha val="2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33748" y="3680461"/>
            <a:ext cx="2306003" cy="182880"/>
          </a:xfrm>
          <a:prstGeom prst="rect">
            <a:avLst/>
          </a:prstGeom>
          <a:solidFill>
            <a:srgbClr val="66FFFF">
              <a:alpha val="2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2555776" y="3198167"/>
            <a:ext cx="792088" cy="461665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dirty="0"/>
              <a:t>2,77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170956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1568657"/>
              </p:ext>
            </p:extLst>
          </p:nvPr>
        </p:nvGraphicFramePr>
        <p:xfrm>
          <a:off x="179388" y="2767831"/>
          <a:ext cx="4418012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2" imgW="1942920" imgH="253800" progId="Equation.3">
                  <p:embed/>
                </p:oleObj>
              </mc:Choice>
              <mc:Fallback>
                <p:oleObj name="Equação" r:id="rId2" imgW="194292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2767831"/>
                        <a:ext cx="4418012" cy="560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1118809"/>
              </p:ext>
            </p:extLst>
          </p:nvPr>
        </p:nvGraphicFramePr>
        <p:xfrm>
          <a:off x="168275" y="1388467"/>
          <a:ext cx="8550275" cy="141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4" imgW="4609800" imgH="761760" progId="Equation.3">
                  <p:embed/>
                </p:oleObj>
              </mc:Choice>
              <mc:Fallback>
                <p:oleObj name="Equação" r:id="rId4" imgW="4609800" imgH="761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275" y="1388467"/>
                        <a:ext cx="8550275" cy="1412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5" name="Text Box 13"/>
          <p:cNvSpPr txBox="1">
            <a:spLocks noChangeArrowheads="1"/>
          </p:cNvSpPr>
          <p:nvPr/>
        </p:nvSpPr>
        <p:spPr bwMode="auto">
          <a:xfrm>
            <a:off x="120650" y="3487142"/>
            <a:ext cx="741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/>
              <a:t>Destas suposições segue :</a:t>
            </a:r>
            <a:endParaRPr lang="en-US"/>
          </a:p>
        </p:txBody>
      </p:sp>
      <p:graphicFrame>
        <p:nvGraphicFramePr>
          <p:cNvPr id="10246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74631"/>
              </p:ext>
            </p:extLst>
          </p:nvPr>
        </p:nvGraphicFramePr>
        <p:xfrm>
          <a:off x="66675" y="4279305"/>
          <a:ext cx="8961438" cy="877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6" imgW="5194080" imgH="507960" progId="Equation.3">
                  <p:embed/>
                </p:oleObj>
              </mc:Choice>
              <mc:Fallback>
                <p:oleObj name="Equação" r:id="rId6" imgW="519408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" y="4279305"/>
                        <a:ext cx="8961438" cy="877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539552" y="373306"/>
            <a:ext cx="7344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</a:rPr>
              <a:t>Hipóteses Básicas para aplicação da análise de variância</a:t>
            </a:r>
          </a:p>
        </p:txBody>
      </p:sp>
    </p:spTree>
    <p:extLst>
      <p:ext uri="{BB962C8B-B14F-4D97-AF65-F5344CB8AC3E}">
        <p14:creationId xmlns:p14="http://schemas.microsoft.com/office/powerpoint/2010/main" val="16938317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616902"/>
            <a:ext cx="9195370" cy="5727383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1979712" y="836712"/>
            <a:ext cx="360040" cy="5383113"/>
          </a:xfrm>
          <a:prstGeom prst="rect">
            <a:avLst/>
          </a:prstGeom>
          <a:solidFill>
            <a:srgbClr val="66FFFF">
              <a:alpha val="2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33748" y="3680461"/>
            <a:ext cx="2306003" cy="182880"/>
          </a:xfrm>
          <a:prstGeom prst="rect">
            <a:avLst/>
          </a:prstGeom>
          <a:solidFill>
            <a:srgbClr val="66FFFF">
              <a:alpha val="2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2555776" y="3198167"/>
            <a:ext cx="792088" cy="461665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dirty="0"/>
              <a:t>4,25</a:t>
            </a:r>
            <a:endParaRPr lang="pt-BR" sz="2400" b="1" dirty="0"/>
          </a:p>
        </p:txBody>
      </p:sp>
      <p:sp>
        <p:nvSpPr>
          <p:cNvPr id="7" name="Botão de ação: Voltar ou Anterior 6">
            <a:hlinkClick r:id="rId3" action="ppaction://hlinksldjump" highlightClick="1"/>
          </p:cNvPr>
          <p:cNvSpPr/>
          <p:nvPr/>
        </p:nvSpPr>
        <p:spPr>
          <a:xfrm>
            <a:off x="467544" y="6344285"/>
            <a:ext cx="1872207" cy="397083"/>
          </a:xfrm>
          <a:prstGeom prst="actionButtonBackPreviou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467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4"/>
          <p:cNvSpPr txBox="1">
            <a:spLocks noChangeArrowheads="1"/>
          </p:cNvSpPr>
          <p:nvPr/>
        </p:nvSpPr>
        <p:spPr bwMode="auto">
          <a:xfrm>
            <a:off x="250825" y="1484784"/>
            <a:ext cx="8713788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pt-BR" b="0" dirty="0"/>
              <a:t>Em outras palavras temos que as amostras representando os grupos são independentes e as amostras em cada grupo (tratamento) vem de uma </a:t>
            </a:r>
            <a:r>
              <a:rPr lang="pt-BR" b="0" dirty="0">
                <a:latin typeface="Arial Black" pitchFamily="34" charset="0"/>
              </a:rPr>
              <a:t>população normalmente distribuída com variância</a:t>
            </a:r>
            <a:r>
              <a:rPr lang="pt-BR" b="0" dirty="0"/>
              <a:t>        ; </a:t>
            </a:r>
          </a:p>
          <a:p>
            <a:pPr algn="just">
              <a:spcBef>
                <a:spcPct val="50000"/>
              </a:spcBef>
            </a:pPr>
            <a:r>
              <a:rPr lang="pt-BR" b="0" dirty="0"/>
              <a:t>Distribuições normais  aproximadas podem ser estabelecidas por histogramas; desvios moderados da normalidade tem pequeno efeito no resultado. </a:t>
            </a:r>
          </a:p>
        </p:txBody>
      </p:sp>
      <p:graphicFrame>
        <p:nvGraphicFramePr>
          <p:cNvPr id="1126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5301151"/>
              </p:ext>
            </p:extLst>
          </p:nvPr>
        </p:nvGraphicFramePr>
        <p:xfrm>
          <a:off x="4788024" y="2636912"/>
          <a:ext cx="388937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3024" imgH="203024" progId="Equation.3">
                  <p:embed/>
                </p:oleObj>
              </mc:Choice>
              <mc:Fallback>
                <p:oleObj name="Equation" r:id="rId2" imgW="203024" imgH="2030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8024" y="2636912"/>
                        <a:ext cx="388937" cy="388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539552" y="373306"/>
            <a:ext cx="7344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</a:rPr>
              <a:t>Hipóteses Básicas para aplicação da análise de variância</a:t>
            </a:r>
          </a:p>
        </p:txBody>
      </p:sp>
    </p:spTree>
    <p:extLst>
      <p:ext uri="{BB962C8B-B14F-4D97-AF65-F5344CB8AC3E}">
        <p14:creationId xmlns:p14="http://schemas.microsoft.com/office/powerpoint/2010/main" val="305517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oup 2"/>
          <p:cNvGrpSpPr>
            <a:grpSpLocks/>
          </p:cNvGrpSpPr>
          <p:nvPr/>
        </p:nvGrpSpPr>
        <p:grpSpPr bwMode="auto">
          <a:xfrm>
            <a:off x="1676400" y="914400"/>
            <a:ext cx="5943600" cy="4876800"/>
            <a:chOff x="2160" y="2647"/>
            <a:chExt cx="8208" cy="6425"/>
          </a:xfrm>
        </p:grpSpPr>
        <p:graphicFrame>
          <p:nvGraphicFramePr>
            <p:cNvPr id="12297" name="Object 3"/>
            <p:cNvGraphicFramePr>
              <a:graphicFrameLocks noChangeAspect="1"/>
            </p:cNvGraphicFramePr>
            <p:nvPr/>
          </p:nvGraphicFramePr>
          <p:xfrm>
            <a:off x="4608" y="3436"/>
            <a:ext cx="3008" cy="18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STATISTICA Graph" r:id="rId2" imgW="1107365" imgH="1534235" progId="STATISTICAGraph">
                    <p:embed/>
                  </p:oleObj>
                </mc:Choice>
                <mc:Fallback>
                  <p:oleObj name="STATISTICA Graph" r:id="rId2" imgW="1107365" imgH="1534235" progId="STATISTICAGraph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8" y="3436"/>
                          <a:ext cx="3008" cy="18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298" name="Object 4"/>
            <p:cNvGraphicFramePr>
              <a:graphicFrameLocks noChangeAspect="1"/>
            </p:cNvGraphicFramePr>
            <p:nvPr/>
          </p:nvGraphicFramePr>
          <p:xfrm>
            <a:off x="2160" y="3514"/>
            <a:ext cx="2880" cy="17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STATISTICA Graph" r:id="rId4" imgW="1107365" imgH="1534235" progId="STATISTICAGraph">
                    <p:embed/>
                  </p:oleObj>
                </mc:Choice>
                <mc:Fallback>
                  <p:oleObj name="STATISTICA Graph" r:id="rId4" imgW="1107365" imgH="1534235" progId="STATISTICAGraph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0" y="3514"/>
                          <a:ext cx="2880" cy="17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299" name="Object 5"/>
            <p:cNvGraphicFramePr>
              <a:graphicFrameLocks noChangeAspect="1"/>
            </p:cNvGraphicFramePr>
            <p:nvPr/>
          </p:nvGraphicFramePr>
          <p:xfrm>
            <a:off x="7344" y="3441"/>
            <a:ext cx="3024" cy="18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STATISTICA Graph" r:id="rId6" imgW="1107365" imgH="1534235" progId="STATISTICAGraph">
                    <p:embed/>
                  </p:oleObj>
                </mc:Choice>
                <mc:Fallback>
                  <p:oleObj name="STATISTICA Graph" r:id="rId6" imgW="1107365" imgH="1534235" progId="STATISTICAGraph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44" y="3441"/>
                          <a:ext cx="3024" cy="18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00" name="Line 6"/>
            <p:cNvSpPr>
              <a:spLocks noChangeShapeType="1"/>
            </p:cNvSpPr>
            <p:nvPr/>
          </p:nvSpPr>
          <p:spPr bwMode="auto">
            <a:xfrm flipV="1">
              <a:off x="6768" y="2647"/>
              <a:ext cx="0" cy="25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301" name="Line 7"/>
            <p:cNvSpPr>
              <a:spLocks noChangeShapeType="1"/>
            </p:cNvSpPr>
            <p:nvPr/>
          </p:nvSpPr>
          <p:spPr bwMode="auto">
            <a:xfrm>
              <a:off x="3600" y="3888"/>
              <a:ext cx="316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302" name="Line 8"/>
            <p:cNvSpPr>
              <a:spLocks noChangeShapeType="1"/>
            </p:cNvSpPr>
            <p:nvPr/>
          </p:nvSpPr>
          <p:spPr bwMode="auto">
            <a:xfrm>
              <a:off x="6132" y="4464"/>
              <a:ext cx="57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303" name="Line 9"/>
            <p:cNvSpPr>
              <a:spLocks noChangeShapeType="1"/>
            </p:cNvSpPr>
            <p:nvPr/>
          </p:nvSpPr>
          <p:spPr bwMode="auto">
            <a:xfrm>
              <a:off x="6848" y="3600"/>
              <a:ext cx="201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304" name="Line 10"/>
            <p:cNvSpPr>
              <a:spLocks noChangeShapeType="1"/>
            </p:cNvSpPr>
            <p:nvPr/>
          </p:nvSpPr>
          <p:spPr bwMode="auto">
            <a:xfrm>
              <a:off x="3600" y="3888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305" name="Line 11"/>
            <p:cNvSpPr>
              <a:spLocks noChangeShapeType="1"/>
            </p:cNvSpPr>
            <p:nvPr/>
          </p:nvSpPr>
          <p:spPr bwMode="auto">
            <a:xfrm>
              <a:off x="6624" y="3888"/>
              <a:ext cx="14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306" name="Line 12"/>
            <p:cNvSpPr>
              <a:spLocks noChangeShapeType="1"/>
            </p:cNvSpPr>
            <p:nvPr/>
          </p:nvSpPr>
          <p:spPr bwMode="auto">
            <a:xfrm>
              <a:off x="6624" y="4464"/>
              <a:ext cx="14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307" name="Line 13"/>
            <p:cNvSpPr>
              <a:spLocks noChangeShapeType="1"/>
            </p:cNvSpPr>
            <p:nvPr/>
          </p:nvSpPr>
          <p:spPr bwMode="auto">
            <a:xfrm flipH="1">
              <a:off x="6048" y="4464"/>
              <a:ext cx="14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308" name="Line 14"/>
            <p:cNvSpPr>
              <a:spLocks noChangeShapeType="1"/>
            </p:cNvSpPr>
            <p:nvPr/>
          </p:nvSpPr>
          <p:spPr bwMode="auto">
            <a:xfrm>
              <a:off x="8784" y="3600"/>
              <a:ext cx="14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309" name="Line 15"/>
            <p:cNvSpPr>
              <a:spLocks noChangeShapeType="1"/>
            </p:cNvSpPr>
            <p:nvPr/>
          </p:nvSpPr>
          <p:spPr bwMode="auto">
            <a:xfrm flipH="1">
              <a:off x="6768" y="3600"/>
              <a:ext cx="14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310" name="Text Box 16"/>
            <p:cNvSpPr txBox="1">
              <a:spLocks noChangeArrowheads="1"/>
            </p:cNvSpPr>
            <p:nvPr/>
          </p:nvSpPr>
          <p:spPr bwMode="auto">
            <a:xfrm>
              <a:off x="4864" y="3812"/>
              <a:ext cx="72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pt-BR" sz="1000" b="0" dirty="0">
                  <a:latin typeface="Times New Roman" pitchFamily="18" charset="0"/>
                  <a:sym typeface="Symbol" pitchFamily="18" charset="2"/>
                </a:rPr>
                <a:t>t</a:t>
              </a:r>
              <a:r>
                <a:rPr lang="pt-BR" sz="1000" b="0" baseline="-25000" dirty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12311" name="Text Box 17"/>
            <p:cNvSpPr txBox="1">
              <a:spLocks noChangeArrowheads="1"/>
            </p:cNvSpPr>
            <p:nvPr/>
          </p:nvSpPr>
          <p:spPr bwMode="auto">
            <a:xfrm>
              <a:off x="6188" y="4368"/>
              <a:ext cx="720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pt-BR" sz="1000" b="0" dirty="0">
                  <a:latin typeface="Times New Roman" pitchFamily="18" charset="0"/>
                  <a:sym typeface="Symbol" pitchFamily="18" charset="2"/>
                </a:rPr>
                <a:t>t</a:t>
              </a:r>
              <a:r>
                <a:rPr lang="pt-BR" sz="1000" b="0" baseline="-25000" dirty="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12312" name="Text Box 18"/>
            <p:cNvSpPr txBox="1">
              <a:spLocks noChangeArrowheads="1"/>
            </p:cNvSpPr>
            <p:nvPr/>
          </p:nvSpPr>
          <p:spPr bwMode="auto">
            <a:xfrm>
              <a:off x="7488" y="3600"/>
              <a:ext cx="864" cy="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pt-BR" sz="1000" b="0" dirty="0">
                  <a:latin typeface="Times New Roman" pitchFamily="18" charset="0"/>
                  <a:sym typeface="Symbol" pitchFamily="18" charset="2"/>
                </a:rPr>
                <a:t>t</a:t>
              </a:r>
              <a:r>
                <a:rPr lang="pt-BR" sz="1000" b="0" baseline="-25000" dirty="0">
                  <a:latin typeface="Times New Roman" pitchFamily="18" charset="0"/>
                </a:rPr>
                <a:t>3</a:t>
              </a:r>
            </a:p>
          </p:txBody>
        </p:sp>
        <p:sp>
          <p:nvSpPr>
            <p:cNvPr id="12313" name="Line 19"/>
            <p:cNvSpPr>
              <a:spLocks noChangeShapeType="1"/>
            </p:cNvSpPr>
            <p:nvPr/>
          </p:nvSpPr>
          <p:spPr bwMode="auto">
            <a:xfrm>
              <a:off x="4896" y="5184"/>
              <a:ext cx="28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314" name="Line 20"/>
            <p:cNvSpPr>
              <a:spLocks noChangeShapeType="1"/>
            </p:cNvSpPr>
            <p:nvPr/>
          </p:nvSpPr>
          <p:spPr bwMode="auto">
            <a:xfrm>
              <a:off x="7200" y="5184"/>
              <a:ext cx="28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2315" name="Text Box 21"/>
            <p:cNvSpPr txBox="1">
              <a:spLocks noChangeArrowheads="1"/>
            </p:cNvSpPr>
            <p:nvPr/>
          </p:nvSpPr>
          <p:spPr bwMode="auto">
            <a:xfrm>
              <a:off x="3168" y="6336"/>
              <a:ext cx="864" cy="273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pt-BR" sz="1400" b="0" dirty="0">
                  <a:latin typeface="Times New Roman" pitchFamily="18" charset="0"/>
                </a:rPr>
                <a:t>x</a:t>
              </a:r>
              <a:r>
                <a:rPr lang="pt-BR" sz="1400" b="0" baseline="-25000" dirty="0">
                  <a:latin typeface="Times New Roman" pitchFamily="18" charset="0"/>
                </a:rPr>
                <a:t>11</a:t>
              </a:r>
            </a:p>
            <a:p>
              <a:r>
                <a:rPr lang="pt-BR" sz="1400" b="0" dirty="0">
                  <a:latin typeface="Times New Roman" pitchFamily="18" charset="0"/>
                </a:rPr>
                <a:t>x</a:t>
              </a:r>
              <a:r>
                <a:rPr lang="pt-BR" sz="1400" b="0" baseline="-25000" dirty="0">
                  <a:latin typeface="Times New Roman" pitchFamily="18" charset="0"/>
                </a:rPr>
                <a:t>12</a:t>
              </a:r>
              <a:endParaRPr lang="pt-BR" sz="1400" b="0" dirty="0">
                <a:latin typeface="Times New Roman" pitchFamily="18" charset="0"/>
              </a:endParaRPr>
            </a:p>
            <a:p>
              <a:r>
                <a:rPr lang="pt-BR" sz="1400" b="0" dirty="0">
                  <a:latin typeface="Times New Roman" pitchFamily="18" charset="0"/>
                </a:rPr>
                <a:t>  .</a:t>
              </a:r>
            </a:p>
            <a:p>
              <a:r>
                <a:rPr lang="pt-BR" sz="1400" b="0" dirty="0">
                  <a:latin typeface="Times New Roman" pitchFamily="18" charset="0"/>
                </a:rPr>
                <a:t>  .</a:t>
              </a:r>
            </a:p>
            <a:p>
              <a:r>
                <a:rPr lang="pt-BR" sz="1400" b="0" dirty="0">
                  <a:latin typeface="Times New Roman" pitchFamily="18" charset="0"/>
                </a:rPr>
                <a:t>  .</a:t>
              </a:r>
            </a:p>
            <a:p>
              <a:endParaRPr lang="pt-BR" sz="1400" b="0" dirty="0">
                <a:latin typeface="Times New Roman" pitchFamily="18" charset="0"/>
              </a:endParaRPr>
            </a:p>
            <a:p>
              <a:endParaRPr lang="pt-BR" sz="1400" b="0" dirty="0">
                <a:latin typeface="Times New Roman" pitchFamily="18" charset="0"/>
              </a:endParaRPr>
            </a:p>
            <a:p>
              <a:r>
                <a:rPr lang="pt-BR" sz="1400" b="0" dirty="0">
                  <a:latin typeface="Times New Roman" pitchFamily="18" charset="0"/>
                </a:rPr>
                <a:t>x</a:t>
              </a:r>
              <a:r>
                <a:rPr lang="pt-BR" sz="1400" b="0" baseline="-25000" dirty="0">
                  <a:latin typeface="Times New Roman" pitchFamily="18" charset="0"/>
                </a:rPr>
                <a:t>1n1</a:t>
              </a:r>
            </a:p>
          </p:txBody>
        </p:sp>
        <p:sp>
          <p:nvSpPr>
            <p:cNvPr id="12316" name="Text Box 22"/>
            <p:cNvSpPr txBox="1">
              <a:spLocks noChangeArrowheads="1"/>
            </p:cNvSpPr>
            <p:nvPr/>
          </p:nvSpPr>
          <p:spPr bwMode="auto">
            <a:xfrm>
              <a:off x="5720" y="6292"/>
              <a:ext cx="720" cy="273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pt-BR" sz="1400" b="0" dirty="0">
                  <a:latin typeface="Times New Roman" pitchFamily="18" charset="0"/>
                </a:rPr>
                <a:t>x</a:t>
              </a:r>
              <a:r>
                <a:rPr lang="pt-BR" sz="1400" b="0" baseline="-25000" dirty="0">
                  <a:latin typeface="Times New Roman" pitchFamily="18" charset="0"/>
                </a:rPr>
                <a:t>21</a:t>
              </a:r>
            </a:p>
            <a:p>
              <a:r>
                <a:rPr lang="pt-BR" sz="1400" b="0" dirty="0">
                  <a:latin typeface="Times New Roman" pitchFamily="18" charset="0"/>
                </a:rPr>
                <a:t>x</a:t>
              </a:r>
              <a:r>
                <a:rPr lang="pt-BR" sz="1400" b="0" baseline="-25000" dirty="0">
                  <a:latin typeface="Times New Roman" pitchFamily="18" charset="0"/>
                </a:rPr>
                <a:t>22</a:t>
              </a:r>
              <a:endParaRPr lang="pt-BR" sz="1400" b="0" dirty="0">
                <a:latin typeface="Times New Roman" pitchFamily="18" charset="0"/>
              </a:endParaRPr>
            </a:p>
            <a:p>
              <a:r>
                <a:rPr lang="pt-BR" sz="1400" b="0" dirty="0">
                  <a:latin typeface="Times New Roman" pitchFamily="18" charset="0"/>
                </a:rPr>
                <a:t>  .</a:t>
              </a:r>
            </a:p>
            <a:p>
              <a:r>
                <a:rPr lang="pt-BR" sz="1400" b="0" dirty="0">
                  <a:latin typeface="Times New Roman" pitchFamily="18" charset="0"/>
                </a:rPr>
                <a:t>  .</a:t>
              </a:r>
            </a:p>
            <a:p>
              <a:r>
                <a:rPr lang="pt-BR" sz="1400" b="0" dirty="0">
                  <a:latin typeface="Times New Roman" pitchFamily="18" charset="0"/>
                </a:rPr>
                <a:t>  .</a:t>
              </a:r>
            </a:p>
            <a:p>
              <a:endParaRPr lang="pt-BR" sz="1400" b="0" dirty="0">
                <a:latin typeface="Times New Roman" pitchFamily="18" charset="0"/>
              </a:endParaRPr>
            </a:p>
            <a:p>
              <a:endParaRPr lang="pt-BR" sz="1400" b="0" dirty="0">
                <a:latin typeface="Times New Roman" pitchFamily="18" charset="0"/>
              </a:endParaRPr>
            </a:p>
            <a:p>
              <a:r>
                <a:rPr lang="pt-BR" sz="1400" b="0" dirty="0">
                  <a:latin typeface="Times New Roman" pitchFamily="18" charset="0"/>
                </a:rPr>
                <a:t>x</a:t>
              </a:r>
              <a:r>
                <a:rPr lang="pt-BR" sz="1400" b="0" baseline="-25000" dirty="0">
                  <a:latin typeface="Times New Roman" pitchFamily="18" charset="0"/>
                </a:rPr>
                <a:t>2n2</a:t>
              </a:r>
              <a:endParaRPr lang="pt-BR" sz="1000" b="0" dirty="0">
                <a:latin typeface="Times New Roman" pitchFamily="18" charset="0"/>
              </a:endParaRPr>
            </a:p>
          </p:txBody>
        </p:sp>
        <p:sp>
          <p:nvSpPr>
            <p:cNvPr id="12317" name="Text Box 23"/>
            <p:cNvSpPr txBox="1">
              <a:spLocks noChangeArrowheads="1"/>
            </p:cNvSpPr>
            <p:nvPr/>
          </p:nvSpPr>
          <p:spPr bwMode="auto">
            <a:xfrm>
              <a:off x="8496" y="6336"/>
              <a:ext cx="720" cy="273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pt-BR" sz="1400" b="0" dirty="0">
                  <a:latin typeface="Times New Roman" pitchFamily="18" charset="0"/>
                </a:rPr>
                <a:t>x</a:t>
              </a:r>
              <a:r>
                <a:rPr lang="pt-BR" sz="1400" b="0" baseline="-25000" dirty="0">
                  <a:latin typeface="Times New Roman" pitchFamily="18" charset="0"/>
                </a:rPr>
                <a:t>31</a:t>
              </a:r>
            </a:p>
            <a:p>
              <a:r>
                <a:rPr lang="pt-BR" sz="1400" b="0" dirty="0">
                  <a:latin typeface="Times New Roman" pitchFamily="18" charset="0"/>
                </a:rPr>
                <a:t>x</a:t>
              </a:r>
              <a:r>
                <a:rPr lang="pt-BR" sz="1400" b="0" baseline="-25000" dirty="0">
                  <a:latin typeface="Times New Roman" pitchFamily="18" charset="0"/>
                </a:rPr>
                <a:t>32</a:t>
              </a:r>
              <a:endParaRPr lang="pt-BR" sz="1400" b="0" dirty="0">
                <a:latin typeface="Times New Roman" pitchFamily="18" charset="0"/>
              </a:endParaRPr>
            </a:p>
            <a:p>
              <a:r>
                <a:rPr lang="pt-BR" sz="1400" b="0" dirty="0">
                  <a:latin typeface="Times New Roman" pitchFamily="18" charset="0"/>
                </a:rPr>
                <a:t>  .</a:t>
              </a:r>
            </a:p>
            <a:p>
              <a:r>
                <a:rPr lang="pt-BR" sz="1400" b="0" dirty="0">
                  <a:latin typeface="Times New Roman" pitchFamily="18" charset="0"/>
                </a:rPr>
                <a:t>  .</a:t>
              </a:r>
            </a:p>
            <a:p>
              <a:r>
                <a:rPr lang="pt-BR" sz="1400" b="0" dirty="0">
                  <a:latin typeface="Times New Roman" pitchFamily="18" charset="0"/>
                </a:rPr>
                <a:t>  .</a:t>
              </a:r>
            </a:p>
            <a:p>
              <a:endParaRPr lang="pt-BR" sz="1400" b="0" dirty="0">
                <a:latin typeface="Times New Roman" pitchFamily="18" charset="0"/>
              </a:endParaRPr>
            </a:p>
            <a:p>
              <a:endParaRPr lang="pt-BR" sz="1400" b="0" dirty="0">
                <a:latin typeface="Times New Roman" pitchFamily="18" charset="0"/>
              </a:endParaRPr>
            </a:p>
            <a:p>
              <a:r>
                <a:rPr lang="pt-BR" sz="1400" b="0" dirty="0">
                  <a:latin typeface="Times New Roman" pitchFamily="18" charset="0"/>
                </a:rPr>
                <a:t>y</a:t>
              </a:r>
              <a:r>
                <a:rPr lang="pt-BR" sz="1400" b="0" baseline="-25000" dirty="0">
                  <a:latin typeface="Times New Roman" pitchFamily="18" charset="0"/>
                </a:rPr>
                <a:t>3n3</a:t>
              </a:r>
              <a:endParaRPr lang="pt-BR" sz="1000" b="0" dirty="0">
                <a:latin typeface="Times New Roman" pitchFamily="18" charset="0"/>
              </a:endParaRPr>
            </a:p>
          </p:txBody>
        </p:sp>
      </p:grpSp>
      <p:sp>
        <p:nvSpPr>
          <p:cNvPr id="12291" name="Text Box 24"/>
          <p:cNvSpPr txBox="1">
            <a:spLocks noChangeArrowheads="1"/>
          </p:cNvSpPr>
          <p:nvPr/>
        </p:nvSpPr>
        <p:spPr bwMode="auto">
          <a:xfrm>
            <a:off x="546100" y="764704"/>
            <a:ext cx="400651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sz="1800" dirty="0"/>
              <a:t>Esquematicamente, para três tratamentos temos,</a:t>
            </a:r>
          </a:p>
        </p:txBody>
      </p:sp>
      <p:sp>
        <p:nvSpPr>
          <p:cNvPr id="12292" name="Text Box 25"/>
          <p:cNvSpPr txBox="1">
            <a:spLocks noChangeArrowheads="1"/>
          </p:cNvSpPr>
          <p:nvPr/>
        </p:nvSpPr>
        <p:spPr bwMode="auto">
          <a:xfrm>
            <a:off x="304800" y="5959475"/>
            <a:ext cx="8686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/>
            <a:r>
              <a:rPr lang="pt-BR"/>
              <a:t>Amostras  n</a:t>
            </a:r>
            <a:r>
              <a:rPr lang="pt-BR" baseline="-25000"/>
              <a:t>1 </a:t>
            </a:r>
            <a:r>
              <a:rPr lang="pt-BR"/>
              <a:t>,</a:t>
            </a:r>
            <a:r>
              <a:rPr lang="pt-BR" baseline="-25000"/>
              <a:t> </a:t>
            </a:r>
            <a:r>
              <a:rPr lang="pt-BR"/>
              <a:t>n</a:t>
            </a:r>
            <a:r>
              <a:rPr lang="pt-BR" baseline="-25000"/>
              <a:t>2 </a:t>
            </a:r>
            <a:r>
              <a:rPr lang="pt-BR"/>
              <a:t>e n</a:t>
            </a:r>
            <a:r>
              <a:rPr lang="pt-BR" baseline="-25000"/>
              <a:t>3  </a:t>
            </a:r>
            <a:r>
              <a:rPr lang="pt-BR"/>
              <a:t>das populações 1, 2 e 3, respectivamente</a:t>
            </a:r>
            <a:r>
              <a:rPr lang="pt-BR" b="0">
                <a:latin typeface="Times New Roman" pitchFamily="18" charset="0"/>
              </a:rPr>
              <a:t>  </a:t>
            </a:r>
            <a:endParaRPr lang="pt-BR"/>
          </a:p>
        </p:txBody>
      </p:sp>
      <p:sp>
        <p:nvSpPr>
          <p:cNvPr id="12293" name="Text Box 26"/>
          <p:cNvSpPr txBox="1">
            <a:spLocks noChangeArrowheads="1"/>
          </p:cNvSpPr>
          <p:nvPr/>
        </p:nvSpPr>
        <p:spPr bwMode="auto">
          <a:xfrm>
            <a:off x="2590800" y="3048000"/>
            <a:ext cx="685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pt-BR" sz="1000" b="0" dirty="0">
                <a:latin typeface="Times New Roman" pitchFamily="18" charset="0"/>
                <a:sym typeface="Symbol" pitchFamily="18" charset="2"/>
              </a:rPr>
              <a:t>m</a:t>
            </a:r>
            <a:r>
              <a:rPr lang="pt-BR" sz="1000" b="0" baseline="-25000" dirty="0">
                <a:latin typeface="Times New Roman" pitchFamily="18" charset="0"/>
              </a:rPr>
              <a:t>1</a:t>
            </a:r>
          </a:p>
        </p:txBody>
      </p:sp>
      <p:sp>
        <p:nvSpPr>
          <p:cNvPr id="12294" name="Text Box 27"/>
          <p:cNvSpPr txBox="1">
            <a:spLocks noChangeArrowheads="1"/>
          </p:cNvSpPr>
          <p:nvPr/>
        </p:nvSpPr>
        <p:spPr bwMode="auto">
          <a:xfrm>
            <a:off x="4359275" y="3048000"/>
            <a:ext cx="3651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pt-BR" sz="1000" b="0" dirty="0">
                <a:latin typeface="Times New Roman" pitchFamily="18" charset="0"/>
                <a:sym typeface="Symbol" pitchFamily="18" charset="2"/>
              </a:rPr>
              <a:t>m</a:t>
            </a:r>
            <a:r>
              <a:rPr lang="pt-BR" sz="1000" b="0" baseline="-25000" dirty="0">
                <a:latin typeface="Times New Roman" pitchFamily="18" charset="0"/>
              </a:rPr>
              <a:t>2</a:t>
            </a:r>
            <a:endParaRPr lang="pt-BR" sz="1000" b="0" dirty="0">
              <a:latin typeface="Times New Roman" pitchFamily="18" charset="0"/>
            </a:endParaRPr>
          </a:p>
        </p:txBody>
      </p:sp>
      <p:sp>
        <p:nvSpPr>
          <p:cNvPr id="12295" name="Text Box 28"/>
          <p:cNvSpPr txBox="1">
            <a:spLocks noChangeArrowheads="1"/>
          </p:cNvSpPr>
          <p:nvPr/>
        </p:nvSpPr>
        <p:spPr bwMode="auto">
          <a:xfrm>
            <a:off x="4876800" y="3048000"/>
            <a:ext cx="457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pt-BR" sz="1000" b="0" dirty="0">
                <a:latin typeface="Times New Roman" pitchFamily="18" charset="0"/>
                <a:sym typeface="Symbol" pitchFamily="18" charset="2"/>
              </a:rPr>
              <a:t>m</a:t>
            </a:r>
            <a:endParaRPr lang="pt-BR" sz="1000" b="0" dirty="0">
              <a:latin typeface="Times New Roman" pitchFamily="18" charset="0"/>
            </a:endParaRPr>
          </a:p>
        </p:txBody>
      </p:sp>
      <p:sp>
        <p:nvSpPr>
          <p:cNvPr id="12296" name="Text Box 29"/>
          <p:cNvSpPr txBox="1">
            <a:spLocks noChangeArrowheads="1"/>
          </p:cNvSpPr>
          <p:nvPr/>
        </p:nvSpPr>
        <p:spPr bwMode="auto">
          <a:xfrm>
            <a:off x="6340475" y="3048000"/>
            <a:ext cx="3651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pt-BR" sz="1000" b="0" dirty="0">
                <a:latin typeface="Times New Roman" pitchFamily="18" charset="0"/>
                <a:sym typeface="Symbol" pitchFamily="18" charset="2"/>
              </a:rPr>
              <a:t>m</a:t>
            </a:r>
            <a:r>
              <a:rPr lang="pt-BR" sz="1000" b="0" baseline="-25000" dirty="0">
                <a:latin typeface="Times New Roman" pitchFamily="18" charset="0"/>
              </a:rPr>
              <a:t>3</a:t>
            </a:r>
            <a:endParaRPr lang="pt-BR" sz="1000" b="0" dirty="0">
              <a:latin typeface="Times New Roman" pitchFamily="18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539552" y="260648"/>
            <a:ext cx="7344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</a:rPr>
              <a:t>Hipóteses Básicas para aplicação da análise de variância</a:t>
            </a:r>
          </a:p>
        </p:txBody>
      </p:sp>
    </p:spTree>
    <p:extLst>
      <p:ext uri="{BB962C8B-B14F-4D97-AF65-F5344CB8AC3E}">
        <p14:creationId xmlns:p14="http://schemas.microsoft.com/office/powerpoint/2010/main" val="3352745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683568" y="980728"/>
            <a:ext cx="7632848" cy="754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3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Obtenção da Análise de Variância</a:t>
            </a:r>
          </a:p>
        </p:txBody>
      </p:sp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988840"/>
            <a:ext cx="2743200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9173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anosso\Desktop\01 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58" t="31930" r="11736" b="33733"/>
          <a:stretch/>
        </p:blipFill>
        <p:spPr bwMode="auto">
          <a:xfrm>
            <a:off x="728877" y="1556792"/>
            <a:ext cx="8022099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827584" y="373306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</a:rPr>
              <a:t>Obtenção da Análise de Variância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971600" y="980728"/>
            <a:ext cx="7536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Considerando um experimento inteiramente </a:t>
            </a:r>
            <a:r>
              <a:rPr lang="pt-BR" dirty="0" err="1"/>
              <a:t>casualizado</a:t>
            </a:r>
            <a:r>
              <a:rPr lang="pt-BR" dirty="0"/>
              <a:t> com </a:t>
            </a:r>
            <a:r>
              <a:rPr lang="pt-BR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pt-BR" dirty="0"/>
              <a:t> tratamentos e </a:t>
            </a:r>
            <a:r>
              <a:rPr lang="pt-BR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pt-BR" dirty="0"/>
              <a:t> repetições, </a:t>
            </a:r>
          </a:p>
        </p:txBody>
      </p:sp>
    </p:spTree>
    <p:extLst>
      <p:ext uri="{BB962C8B-B14F-4D97-AF65-F5344CB8AC3E}">
        <p14:creationId xmlns:p14="http://schemas.microsoft.com/office/powerpoint/2010/main" val="3129333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anosso\Desktop\01 00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58" t="31930" r="11736" b="33733"/>
          <a:stretch/>
        </p:blipFill>
        <p:spPr bwMode="auto">
          <a:xfrm>
            <a:off x="251520" y="1627059"/>
            <a:ext cx="5139267" cy="304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827584" y="373306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</a:rPr>
              <a:t>Obtenção da Análise de Variância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971600" y="980728"/>
            <a:ext cx="7536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Considerando um experimento inteiramente </a:t>
            </a:r>
            <a:r>
              <a:rPr lang="pt-BR" dirty="0" err="1"/>
              <a:t>casualizado</a:t>
            </a:r>
            <a:r>
              <a:rPr lang="pt-BR" dirty="0"/>
              <a:t> com </a:t>
            </a:r>
            <a:r>
              <a:rPr lang="pt-BR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pt-BR" dirty="0"/>
              <a:t> tratamentos e </a:t>
            </a:r>
            <a:r>
              <a:rPr lang="pt-BR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pt-BR" dirty="0"/>
              <a:t> repetições, </a:t>
            </a: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9295054"/>
              </p:ext>
            </p:extLst>
          </p:nvPr>
        </p:nvGraphicFramePr>
        <p:xfrm>
          <a:off x="5882208" y="2564904"/>
          <a:ext cx="1936636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4" imgW="927000" imgH="241200" progId="Equation.3">
                  <p:embed/>
                </p:oleObj>
              </mc:Choice>
              <mc:Fallback>
                <p:oleObj name="Equação" r:id="rId4" imgW="92700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82208" y="2564904"/>
                        <a:ext cx="1936636" cy="504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5255568" y="1916832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De acordo com o Modelo Matemático, 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5207943" y="3402985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0000"/>
                </a:solidFill>
              </a:rPr>
              <a:t>Mas como estimaremos os estimadores dos parâmetros</a:t>
            </a:r>
          </a:p>
        </p:txBody>
      </p:sp>
      <p:pic>
        <p:nvPicPr>
          <p:cNvPr id="8199" name="Picture 7" descr="C:\Users\Panosso\AppData\Local\Microsoft\Windows\Temporary Internet Files\Content.IE5\PLCQL6F1\MC900441902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4049316"/>
            <a:ext cx="1520825" cy="179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9" name="Picture 17" descr="C:\Users\Panosso\AppData\Local\Microsoft\Windows\Temporary Internet Files\Content.IE5\TMP64QOX\MC900441880[1].wm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797152"/>
            <a:ext cx="1279525" cy="178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/>
          <p:cNvSpPr txBox="1"/>
          <p:nvPr/>
        </p:nvSpPr>
        <p:spPr>
          <a:xfrm>
            <a:off x="2017068" y="4822210"/>
            <a:ext cx="38884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0000"/>
                </a:solidFill>
              </a:rPr>
              <a:t>Escolhemos os parâmetros que minimizam </a:t>
            </a:r>
            <a:r>
              <a:rPr lang="pt-BR" sz="2400" i="1" dirty="0" err="1">
                <a:solidFill>
                  <a:srgbClr val="FF0000"/>
                </a:solidFill>
              </a:rPr>
              <a:t>e</a:t>
            </a:r>
            <a:r>
              <a:rPr lang="pt-BR" sz="2400" i="1" baseline="-25000" dirty="0" err="1">
                <a:solidFill>
                  <a:srgbClr val="FF0000"/>
                </a:solidFill>
              </a:rPr>
              <a:t>ij</a:t>
            </a:r>
            <a:endParaRPr lang="pt-BR" dirty="0">
              <a:solidFill>
                <a:srgbClr val="FF0000"/>
              </a:solidFill>
            </a:endParaRPr>
          </a:p>
        </p:txBody>
      </p: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6706416"/>
              </p:ext>
            </p:extLst>
          </p:nvPr>
        </p:nvGraphicFramePr>
        <p:xfrm>
          <a:off x="2992909" y="5846366"/>
          <a:ext cx="1936750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8" imgW="927000" imgH="241200" progId="Equation.3">
                  <p:embed/>
                </p:oleObj>
              </mc:Choice>
              <mc:Fallback>
                <p:oleObj name="Equação" r:id="rId8" imgW="927000" imgH="241200" progId="Equation.3">
                  <p:embed/>
                  <p:pic>
                    <p:nvPicPr>
                      <p:cNvPr id="0" name="Objeto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2909" y="5846366"/>
                        <a:ext cx="1936750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969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827584" y="373306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</a:rPr>
              <a:t>Obtenção da Análise de Variância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971600" y="980728"/>
            <a:ext cx="7536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Então, para determinação dos  parâmetros de um modelo de efeitos fixos de um único fator, vamos recorrer a soma de quadrados dos erros: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790" r="14308" b="75633"/>
          <a:stretch/>
        </p:blipFill>
        <p:spPr bwMode="auto">
          <a:xfrm rot="21427734">
            <a:off x="2833558" y="1919683"/>
            <a:ext cx="3034586" cy="1816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98" t="28108" r="40279" b="59614"/>
          <a:stretch/>
        </p:blipFill>
        <p:spPr bwMode="auto">
          <a:xfrm rot="21427734">
            <a:off x="2764921" y="4153691"/>
            <a:ext cx="3082231" cy="915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006408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</TotalTime>
  <Words>878</Words>
  <Application>Microsoft Office PowerPoint</Application>
  <PresentationFormat>Apresentação na tela (4:3)</PresentationFormat>
  <Paragraphs>110</Paragraphs>
  <Slides>30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6</vt:i4>
      </vt:variant>
      <vt:variant>
        <vt:lpstr>Títulos de slides</vt:lpstr>
      </vt:variant>
      <vt:variant>
        <vt:i4>30</vt:i4>
      </vt:variant>
    </vt:vector>
  </HeadingPairs>
  <TitlesOfParts>
    <vt:vector size="42" baseType="lpstr">
      <vt:lpstr>Arial</vt:lpstr>
      <vt:lpstr>Arial Black</vt:lpstr>
      <vt:lpstr>Calibri</vt:lpstr>
      <vt:lpstr>Symbol</vt:lpstr>
      <vt:lpstr>Times New Roman</vt:lpstr>
      <vt:lpstr>Tema do Office</vt:lpstr>
      <vt:lpstr>Equação</vt:lpstr>
      <vt:lpstr>Equation</vt:lpstr>
      <vt:lpstr>STATISTICA Graph</vt:lpstr>
      <vt:lpstr>Document</vt:lpstr>
      <vt:lpstr>Planilha</vt:lpstr>
      <vt:lpstr>Planilha do Microsoft Excel 97-2003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Panosso</dc:creator>
  <cp:lastModifiedBy>Alan Rodrigo Panosso</cp:lastModifiedBy>
  <cp:revision>323</cp:revision>
  <dcterms:created xsi:type="dcterms:W3CDTF">2012-07-30T17:31:31Z</dcterms:created>
  <dcterms:modified xsi:type="dcterms:W3CDTF">2023-11-07T19:50:08Z</dcterms:modified>
</cp:coreProperties>
</file>